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8" r:id="rId2"/>
    <p:sldId id="260" r:id="rId3"/>
    <p:sldId id="261" r:id="rId4"/>
    <p:sldId id="262" r:id="rId5"/>
    <p:sldId id="274" r:id="rId6"/>
    <p:sldId id="289" r:id="rId7"/>
    <p:sldId id="275" r:id="rId8"/>
    <p:sldId id="288" r:id="rId9"/>
    <p:sldId id="276" r:id="rId10"/>
    <p:sldId id="290" r:id="rId11"/>
    <p:sldId id="264" r:id="rId12"/>
    <p:sldId id="265" r:id="rId13"/>
    <p:sldId id="266" r:id="rId14"/>
    <p:sldId id="267" r:id="rId15"/>
    <p:sldId id="284" r:id="rId16"/>
    <p:sldId id="280" r:id="rId17"/>
    <p:sldId id="285" r:id="rId18"/>
    <p:sldId id="268" r:id="rId19"/>
    <p:sldId id="283" r:id="rId20"/>
    <p:sldId id="281" r:id="rId21"/>
    <p:sldId id="271" r:id="rId22"/>
    <p:sldId id="273" r:id="rId23"/>
    <p:sldId id="272" r:id="rId24"/>
    <p:sldId id="286" r:id="rId25"/>
    <p:sldId id="270" r:id="rId26"/>
    <p:sldId id="277" r:id="rId27"/>
    <p:sldId id="278" r:id="rId28"/>
    <p:sldId id="279" r:id="rId29"/>
    <p:sldId id="282" r:id="rId30"/>
    <p:sldId id="259" r:id="rId3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65A"/>
    <a:srgbClr val="FF5D5D"/>
    <a:srgbClr val="7030A0"/>
    <a:srgbClr val="00B050"/>
    <a:srgbClr val="000000"/>
    <a:srgbClr val="0070C0"/>
    <a:srgbClr val="FFCDCD"/>
    <a:srgbClr val="C00000"/>
    <a:srgbClr val="E98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89082" autoAdjust="0"/>
  </p:normalViewPr>
  <p:slideViewPr>
    <p:cSldViewPr snapToGrid="0" snapToObjects="1" showGuides="1">
      <p:cViewPr varScale="1">
        <p:scale>
          <a:sx n="154" d="100"/>
          <a:sy n="154" d="100"/>
        </p:scale>
        <p:origin x="552" y="13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EC2B6-86D3-4D9F-A8F6-E4F5C06381F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F17E4-2B4D-4428-9E25-E07F235B5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92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04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94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agglomerative clustering is good at identifying small clusters. Divisive hierarchical clustering is good at identifying large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8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07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10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4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top</a:t>
            </a:r>
            <a:r>
              <a:rPr lang="en-US" baseline="0" dirty="0" smtClean="0"/>
              <a:t> donor g</a:t>
            </a:r>
            <a:r>
              <a:rPr lang="en-US" dirty="0" smtClean="0"/>
              <a:t>roup represented about</a:t>
            </a:r>
            <a:r>
              <a:rPr lang="en-US" baseline="0" dirty="0" smtClean="0"/>
              <a:t> 0.6% of all eligible donors…accounted for 75% of dollars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75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13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97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5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provide some information</a:t>
            </a:r>
            <a:r>
              <a:rPr lang="en-US" baseline="0" dirty="0" smtClean="0"/>
              <a:t> about my background, then lay the foundation for talking about UL, and finally discuss</a:t>
            </a:r>
          </a:p>
          <a:p>
            <a:r>
              <a:rPr lang="en-US" baseline="0" dirty="0" smtClean="0"/>
              <a:t>How we’ve used it at WFAA to cluster our large donors, and why that group is so important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0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9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9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67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animation?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20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92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13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E98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665" y="3325091"/>
            <a:ext cx="8483140" cy="1402188"/>
          </a:xfrm>
        </p:spPr>
        <p:txBody>
          <a:bodyPr anchor="b"/>
          <a:lstStyle>
            <a:lvl1pPr algn="l" fontAlgn="t">
              <a:defRPr sz="45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6665" y="2874016"/>
            <a:ext cx="8483140" cy="451075"/>
          </a:xfrm>
        </p:spPr>
        <p:txBody>
          <a:bodyPr>
            <a:normAutofit/>
          </a:bodyPr>
          <a:lstStyle>
            <a:lvl1pPr marL="0" indent="0" algn="l" fontAlgn="b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415A25-5F20-E044-89A5-AF4F640FC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9507" y="163276"/>
            <a:ext cx="3524596" cy="9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59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4F505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E98C22"/>
              </a:buClr>
              <a:defRPr baseline="0">
                <a:solidFill>
                  <a:srgbClr val="55565A"/>
                </a:solidFill>
              </a:defRPr>
            </a:lvl1pPr>
            <a:lvl2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2pPr>
            <a:lvl3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3pPr>
            <a:lvl4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4pPr>
            <a:lvl5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9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4550188-3426-C849-BDCA-DF6CEEB626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262" y="249390"/>
            <a:ext cx="3757353" cy="609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246355"/>
            <a:ext cx="8487295" cy="1445701"/>
          </a:xfrm>
        </p:spPr>
        <p:txBody>
          <a:bodyPr anchor="b"/>
          <a:lstStyle>
            <a:lvl1pPr>
              <a:defRPr sz="4500" b="1" i="0" cap="all" baseline="0">
                <a:solidFill>
                  <a:srgbClr val="B1681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822" y="2867894"/>
            <a:ext cx="8478981" cy="378462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34F249-827B-FA4A-9428-17ACC95CC5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1815" y="330520"/>
            <a:ext cx="1027988" cy="34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1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783" y="1268016"/>
            <a:ext cx="4250529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0312" y="1268016"/>
            <a:ext cx="4233904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8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3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9784" y="273844"/>
            <a:ext cx="8484432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784" y="1283006"/>
            <a:ext cx="8484432" cy="355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99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E98C22"/>
        </a:buClr>
        <a:buFont typeface="Arial" panose="020B0604020202020204" pitchFamily="34" charset="0"/>
        <a:buChar char="•"/>
        <a:defRPr sz="2100" kern="1200" baseline="0">
          <a:solidFill>
            <a:srgbClr val="55565A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800" kern="1200" baseline="0">
          <a:solidFill>
            <a:srgbClr val="55565A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500" kern="1200" baseline="0">
          <a:solidFill>
            <a:srgbClr val="55565A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c-r.github.io/hc_clusteri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hda.com/english/wiki/wiki.php?id_contents=794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6A85-5CE6-544F-9614-E28E716BA3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Generating Insights from Clustering Large Donors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DF968-3FE8-3F4B-AC55-7A5C7A581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665" y="2320006"/>
            <a:ext cx="8483140" cy="1125997"/>
          </a:xfrm>
        </p:spPr>
        <p:txBody>
          <a:bodyPr>
            <a:normAutofit/>
          </a:bodyPr>
          <a:lstStyle/>
          <a:p>
            <a:r>
              <a:rPr lang="en-US" sz="22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 smtClean="0"/>
              <a:t>Brad.Stieber@supportuw.org</a:t>
            </a:r>
            <a:r>
              <a:rPr lang="en-US" dirty="0" smtClean="0"/>
              <a:t> </a:t>
            </a:r>
            <a:r>
              <a:rPr lang="en-US" sz="2400" dirty="0" smtClean="0"/>
              <a:t>|</a:t>
            </a:r>
            <a:r>
              <a:rPr lang="en-US" dirty="0" smtClean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did at WFAA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K-Means clustering on our largest donors</a:t>
            </a:r>
          </a:p>
          <a:p>
            <a:pPr lvl="1"/>
            <a:r>
              <a:rPr lang="en-US" dirty="0" smtClean="0"/>
              <a:t>$250K+ households, 75% of giving → 0.6% of donor households</a:t>
            </a:r>
          </a:p>
          <a:p>
            <a:r>
              <a:rPr lang="en-US" dirty="0" smtClean="0"/>
              <a:t>Four distinct clusters were found. Providing questions, ideas, and direction for development strategies.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125374" y="2389036"/>
            <a:ext cx="1647540" cy="1624093"/>
          </a:xfrm>
          <a:prstGeom prst="ellipse">
            <a:avLst/>
          </a:prstGeom>
          <a:solidFill>
            <a:srgbClr val="FF5D5D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Oldie but a Goodie</a:t>
            </a:r>
            <a:endParaRPr lang="en-US" sz="1600" dirty="0"/>
          </a:p>
        </p:txBody>
      </p:sp>
      <p:sp>
        <p:nvSpPr>
          <p:cNvPr id="7" name="Oval 6"/>
          <p:cNvSpPr/>
          <p:nvPr/>
        </p:nvSpPr>
        <p:spPr>
          <a:xfrm>
            <a:off x="5472190" y="3601616"/>
            <a:ext cx="1257540" cy="1107233"/>
          </a:xfrm>
          <a:prstGeom prst="ellipse">
            <a:avLst/>
          </a:prstGeom>
          <a:solidFill>
            <a:srgbClr val="0070C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Big Kahuna</a:t>
            </a:r>
            <a:endParaRPr lang="en-US" sz="1600" dirty="0"/>
          </a:p>
        </p:txBody>
      </p:sp>
      <p:sp>
        <p:nvSpPr>
          <p:cNvPr id="9" name="Oval 8"/>
          <p:cNvSpPr/>
          <p:nvPr/>
        </p:nvSpPr>
        <p:spPr>
          <a:xfrm>
            <a:off x="6966857" y="3328567"/>
            <a:ext cx="2177143" cy="1250118"/>
          </a:xfrm>
          <a:prstGeom prst="ellipse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Young Whippersnappers</a:t>
            </a:r>
            <a:endParaRPr lang="en-US" sz="1200" dirty="0"/>
          </a:p>
        </p:txBody>
      </p:sp>
      <p:sp>
        <p:nvSpPr>
          <p:cNvPr id="8" name="Oval 7"/>
          <p:cNvSpPr/>
          <p:nvPr/>
        </p:nvSpPr>
        <p:spPr>
          <a:xfrm>
            <a:off x="6358343" y="4142246"/>
            <a:ext cx="1498033" cy="810414"/>
          </a:xfrm>
          <a:prstGeom prst="ellipse">
            <a:avLst/>
          </a:prstGeom>
          <a:solidFill>
            <a:srgbClr val="00B05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Take the Money and Run</a:t>
            </a:r>
            <a:endParaRPr lang="en-US" sz="1600" dirty="0"/>
          </a:p>
        </p:txBody>
      </p:sp>
      <p:sp>
        <p:nvSpPr>
          <p:cNvPr id="10" name="Right Arrow 9"/>
          <p:cNvSpPr/>
          <p:nvPr/>
        </p:nvSpPr>
        <p:spPr>
          <a:xfrm>
            <a:off x="3184224" y="4142246"/>
            <a:ext cx="2065176" cy="35652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84224" y="3095893"/>
            <a:ext cx="2414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Pull data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log-transform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Center and scale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K-Means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486910"/>
              </p:ext>
            </p:extLst>
          </p:nvPr>
        </p:nvGraphicFramePr>
        <p:xfrm>
          <a:off x="416040" y="2945226"/>
          <a:ext cx="2438400" cy="1359361"/>
        </p:xfrm>
        <a:graphic>
          <a:graphicData uri="http://schemas.openxmlformats.org/drawingml/2006/table">
            <a:tbl>
              <a:tblPr firstRow="1" bandRow="1"/>
              <a:tblGrid>
                <a:gridCol w="609600">
                  <a:extLst>
                    <a:ext uri="{9D8B030D-6E8A-4147-A177-3AD203B41FA5}">
                      <a16:colId xmlns:a16="http://schemas.microsoft.com/office/drawing/2014/main" val="4946995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140145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5421728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08066108"/>
                    </a:ext>
                  </a:extLst>
                </a:gridCol>
              </a:tblGrid>
              <a:tr h="3946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r>
                        <a:rPr lang="en-US" sz="1800" b="1" i="0" u="none" strike="noStrike" baseline="-250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r>
                        <a:rPr lang="en-US" sz="1800" b="1" i="0" u="none" strike="noStrike" baseline="-250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r>
                        <a:rPr lang="en-US" sz="1800" b="1" i="0" u="none" strike="noStrike" baseline="-250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69911"/>
                  </a:ext>
                </a:extLst>
              </a:tr>
              <a:tr h="32887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05873"/>
                  </a:ext>
                </a:extLst>
              </a:tr>
              <a:tr h="31791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560205"/>
                  </a:ext>
                </a:extLst>
              </a:tr>
              <a:tr h="31791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2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7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155" y="1125877"/>
            <a:ext cx="8484432" cy="3558817"/>
          </a:xfrm>
        </p:spPr>
        <p:txBody>
          <a:bodyPr/>
          <a:lstStyle/>
          <a:p>
            <a:r>
              <a:rPr lang="en-US" dirty="0" smtClean="0"/>
              <a:t>We have </a:t>
            </a:r>
            <a:r>
              <a:rPr lang="en-US" dirty="0" smtClean="0">
                <a:latin typeface="Consolas" panose="020B0609020204030204" pitchFamily="49" charset="0"/>
              </a:rPr>
              <a:t>X</a:t>
            </a:r>
            <a:r>
              <a:rPr lang="en-US" dirty="0" smtClean="0"/>
              <a:t> (data set), but no </a:t>
            </a:r>
            <a:r>
              <a:rPr lang="en-US" dirty="0" smtClean="0">
                <a:latin typeface="Consolas" panose="020B0609020204030204" pitchFamily="49" charset="0"/>
              </a:rPr>
              <a:t>y</a:t>
            </a:r>
            <a:r>
              <a:rPr lang="en-US" dirty="0" smtClean="0"/>
              <a:t> for classification or regression</a:t>
            </a:r>
          </a:p>
          <a:p>
            <a:r>
              <a:rPr lang="en-US" dirty="0" smtClean="0"/>
              <a:t>What can we learn about the underlying structure of the data?</a:t>
            </a:r>
          </a:p>
          <a:p>
            <a:r>
              <a:rPr lang="en-US" dirty="0" smtClean="0"/>
              <a:t>Great for data exploration and initial analyses, but sometimes difficult to generate out-of-sample predictions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00147"/>
              </p:ext>
            </p:extLst>
          </p:nvPr>
        </p:nvGraphicFramePr>
        <p:xfrm>
          <a:off x="329783" y="2736983"/>
          <a:ext cx="4713987" cy="1586900"/>
        </p:xfrm>
        <a:graphic>
          <a:graphicData uri="http://schemas.openxmlformats.org/drawingml/2006/table">
            <a:tbl>
              <a:tblPr/>
              <a:tblGrid>
                <a:gridCol w="788797">
                  <a:extLst>
                    <a:ext uri="{9D8B030D-6E8A-4147-A177-3AD203B41FA5}">
                      <a16:colId xmlns:a16="http://schemas.microsoft.com/office/drawing/2014/main" val="4179934092"/>
                    </a:ext>
                  </a:extLst>
                </a:gridCol>
                <a:gridCol w="1031558">
                  <a:extLst>
                    <a:ext uri="{9D8B030D-6E8A-4147-A177-3AD203B41FA5}">
                      <a16:colId xmlns:a16="http://schemas.microsoft.com/office/drawing/2014/main" val="3096467080"/>
                    </a:ext>
                  </a:extLst>
                </a:gridCol>
                <a:gridCol w="968058">
                  <a:extLst>
                    <a:ext uri="{9D8B030D-6E8A-4147-A177-3AD203B41FA5}">
                      <a16:colId xmlns:a16="http://schemas.microsoft.com/office/drawing/2014/main" val="1650012958"/>
                    </a:ext>
                  </a:extLst>
                </a:gridCol>
                <a:gridCol w="994537">
                  <a:extLst>
                    <a:ext uri="{9D8B030D-6E8A-4147-A177-3AD203B41FA5}">
                      <a16:colId xmlns:a16="http://schemas.microsoft.com/office/drawing/2014/main" val="2615359438"/>
                    </a:ext>
                  </a:extLst>
                </a:gridCol>
                <a:gridCol w="931037">
                  <a:extLst>
                    <a:ext uri="{9D8B030D-6E8A-4147-A177-3AD203B41FA5}">
                      <a16:colId xmlns:a16="http://schemas.microsoft.com/office/drawing/2014/main" val="7980392"/>
                    </a:ext>
                  </a:extLst>
                </a:gridCol>
              </a:tblGrid>
              <a:tr h="22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65960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Species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Sepal.Width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Petal.Width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962748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768053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785359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058007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210390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C00000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virginica</a:t>
                      </a:r>
                      <a:endParaRPr lang="en-US" sz="1300" b="0" i="0" u="sng" strike="noStrike" dirty="0">
                        <a:solidFill>
                          <a:srgbClr val="C00000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3798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5418" y="4392307"/>
            <a:ext cx="36249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(iris): </a:t>
            </a:r>
          </a:p>
          <a:p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predict y from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600796"/>
              </p:ext>
            </p:extLst>
          </p:nvPr>
        </p:nvGraphicFramePr>
        <p:xfrm>
          <a:off x="6918963" y="2736983"/>
          <a:ext cx="1895254" cy="1580971"/>
        </p:xfrm>
        <a:graphic>
          <a:graphicData uri="http://schemas.openxmlformats.org/drawingml/2006/table">
            <a:tbl>
              <a:tblPr/>
              <a:tblGrid>
                <a:gridCol w="511906">
                  <a:extLst>
                    <a:ext uri="{9D8B030D-6E8A-4147-A177-3AD203B41FA5}">
                      <a16:colId xmlns:a16="http://schemas.microsoft.com/office/drawing/2014/main" val="2274863530"/>
                    </a:ext>
                  </a:extLst>
                </a:gridCol>
                <a:gridCol w="657644">
                  <a:extLst>
                    <a:ext uri="{9D8B030D-6E8A-4147-A177-3AD203B41FA5}">
                      <a16:colId xmlns:a16="http://schemas.microsoft.com/office/drawing/2014/main" val="1035217968"/>
                    </a:ext>
                  </a:extLst>
                </a:gridCol>
                <a:gridCol w="725704">
                  <a:extLst>
                    <a:ext uri="{9D8B030D-6E8A-4147-A177-3AD203B41FA5}">
                      <a16:colId xmlns:a16="http://schemas.microsoft.com/office/drawing/2014/main" val="3422948398"/>
                    </a:ext>
                  </a:extLst>
                </a:gridCol>
              </a:tblGrid>
              <a:tr h="225853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688250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Girth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Height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Volume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115064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432085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38.3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227733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33.8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558292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257003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94939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81371" y="4392307"/>
            <a:ext cx="42328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Unsupervised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(trees): </a:t>
            </a:r>
          </a:p>
          <a:p>
            <a:pPr algn="r"/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learn some structure about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UL: Right and Wrong Times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don’t need to predict a target variable</a:t>
            </a:r>
          </a:p>
          <a:p>
            <a:pPr lvl="1"/>
            <a:r>
              <a:rPr lang="en-US" dirty="0" smtClean="0"/>
              <a:t>UL still works for exploratory analysis if you have a target variable</a:t>
            </a:r>
          </a:p>
          <a:p>
            <a:r>
              <a:rPr lang="en-US" dirty="0" smtClean="0"/>
              <a:t>You expect some latent groups/hierarchy in your data</a:t>
            </a:r>
          </a:p>
          <a:p>
            <a:r>
              <a:rPr lang="en-US" dirty="0" smtClean="0"/>
              <a:t>You’re okay with being unable to generate cluster assignments on a new data set (sometimes)</a:t>
            </a:r>
          </a:p>
          <a:p>
            <a:r>
              <a:rPr lang="en-US" dirty="0" smtClean="0"/>
              <a:t>Your data is mainly consists of numeric variables</a:t>
            </a:r>
          </a:p>
          <a:p>
            <a:r>
              <a:rPr lang="en-US" dirty="0" smtClean="0"/>
              <a:t>You have a lot of data, some redundant features, and want to reduce the number of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UL Techniques You Should Know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</a:p>
          <a:p>
            <a:r>
              <a:rPr lang="en-US" dirty="0" smtClean="0"/>
              <a:t>Hierarchical Clustering</a:t>
            </a:r>
          </a:p>
          <a:p>
            <a:r>
              <a:rPr lang="en-US" dirty="0" smtClean="0"/>
              <a:t>DBSCAN</a:t>
            </a:r>
          </a:p>
          <a:p>
            <a:endParaRPr lang="en-US" dirty="0"/>
          </a:p>
          <a:p>
            <a:r>
              <a:rPr lang="en-US" dirty="0" smtClean="0"/>
              <a:t>Bonus: Dimensionality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258128"/>
            <a:ext cx="8484432" cy="994172"/>
          </a:xfrm>
        </p:spPr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“Hello, world” of clustering algorithms</a:t>
            </a:r>
          </a:p>
          <a:p>
            <a:r>
              <a:rPr lang="en-US" dirty="0" smtClean="0"/>
              <a:t>Simple, effective, and intuitive</a:t>
            </a:r>
          </a:p>
          <a:p>
            <a:r>
              <a:rPr lang="en-US" dirty="0" smtClean="0"/>
              <a:t>Need to specify number of clusters, many methods for determining optimal number of clusters, but depends on context</a:t>
            </a:r>
          </a:p>
          <a:p>
            <a:r>
              <a:rPr lang="en-US" dirty="0" smtClean="0"/>
              <a:t>Scale your data!</a:t>
            </a:r>
          </a:p>
          <a:p>
            <a:r>
              <a:rPr lang="en-US" dirty="0" smtClean="0"/>
              <a:t>Be prepared to interpret the results</a:t>
            </a:r>
          </a:p>
          <a:p>
            <a:r>
              <a:rPr lang="en-US" dirty="0" smtClean="0"/>
              <a:t>Implementations in R, Python, and even Tableau</a:t>
            </a:r>
          </a:p>
        </p:txBody>
      </p:sp>
    </p:spTree>
    <p:extLst>
      <p:ext uri="{BB962C8B-B14F-4D97-AF65-F5344CB8AC3E}">
        <p14:creationId xmlns:p14="http://schemas.microsoft.com/office/powerpoint/2010/main" val="255431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9778"/>
            <a:ext cx="4114800" cy="2943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1268016"/>
            <a:ext cx="4114800" cy="294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Control of how high or low you go on </a:t>
            </a:r>
            <a:r>
              <a:rPr lang="en-US" dirty="0"/>
              <a:t>a</a:t>
            </a:r>
            <a:r>
              <a:rPr lang="en-US" dirty="0" smtClean="0"/>
              <a:t> hierarchy</a:t>
            </a:r>
          </a:p>
          <a:p>
            <a:pPr lvl="1"/>
            <a:r>
              <a:rPr lang="en-US" dirty="0" smtClean="0"/>
              <a:t>Does your data have a latent hierarchical structure?</a:t>
            </a:r>
          </a:p>
          <a:p>
            <a:r>
              <a:rPr lang="en-US" dirty="0" smtClean="0"/>
              <a:t>Learn to interpret and explore a </a:t>
            </a:r>
            <a:r>
              <a:rPr lang="en-US" dirty="0" err="1" smtClean="0"/>
              <a:t>dendrogram</a:t>
            </a:r>
            <a:endParaRPr lang="en-US" dirty="0" smtClean="0"/>
          </a:p>
          <a:p>
            <a:r>
              <a:rPr lang="en-US" dirty="0" smtClean="0"/>
              <a:t>More flexible than K-Means, but harder to generate predictions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04029" y="1268016"/>
            <a:ext cx="4439971" cy="21683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51857" y="3751621"/>
            <a:ext cx="276235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https://uc-r.github.io/hc_clustering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6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-116988"/>
            <a:ext cx="8484432" cy="994172"/>
          </a:xfrm>
        </p:spPr>
        <p:txBody>
          <a:bodyPr/>
          <a:lstStyle/>
          <a:p>
            <a:r>
              <a:rPr lang="en-US" dirty="0" smtClean="0"/>
              <a:t>Hierarchical Clustering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825" y="4683793"/>
            <a:ext cx="8484432" cy="376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/>
              <a:t>Clustering wholesale customers using </a:t>
            </a:r>
            <a:r>
              <a:rPr lang="en-US" sz="1200" dirty="0" err="1" smtClean="0">
                <a:latin typeface="Consolas" panose="020B0609020204030204" pitchFamily="49" charset="0"/>
              </a:rPr>
              <a:t>factoextra</a:t>
            </a:r>
            <a:r>
              <a:rPr lang="en-US" sz="1200" dirty="0" smtClean="0"/>
              <a:t> R package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799941"/>
            <a:ext cx="4297680" cy="2836469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813224"/>
              </p:ext>
            </p:extLst>
          </p:nvPr>
        </p:nvGraphicFramePr>
        <p:xfrm>
          <a:off x="329784" y="3705759"/>
          <a:ext cx="3810000" cy="908685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809955547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3622636704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3054162513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69851815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51359447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90728019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319330201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210370090"/>
                    </a:ext>
                  </a:extLst>
                </a:gridCol>
              </a:tblGrid>
              <a:tr h="1134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Channel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Region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Fresh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Milk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Grocery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Frozen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Detergents_Paper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smtClean="0">
                          <a:effectLst/>
                        </a:rPr>
                        <a:t>Deli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31680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12669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9656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7561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214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2674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1338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5583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7057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9810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9568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1762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3293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1776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734451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6353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8808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7684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2405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3516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7844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66987422"/>
                  </a:ext>
                </a:extLst>
              </a:tr>
              <a:tr h="19050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4587925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60" y="799941"/>
            <a:ext cx="3886200" cy="398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advanced than K-Means or hierarchical clustering</a:t>
            </a:r>
          </a:p>
          <a:p>
            <a:r>
              <a:rPr lang="en-US" dirty="0" smtClean="0"/>
              <a:t>Useful in outlier detection and is flexible with cluster shape</a:t>
            </a:r>
          </a:p>
          <a:p>
            <a:r>
              <a:rPr lang="en-US" dirty="0"/>
              <a:t>DBSCAN is “region-based”, trying to identify neighborhoods of densely packed data </a:t>
            </a:r>
            <a:r>
              <a:rPr lang="en-US" dirty="0" smtClean="0"/>
              <a:t>points</a:t>
            </a:r>
          </a:p>
          <a:p>
            <a:r>
              <a:rPr lang="en-US" dirty="0" smtClean="0"/>
              <a:t>Don’t specify number of clusters, but need to specify </a:t>
            </a:r>
            <a:r>
              <a:rPr lang="en-US" b="1" dirty="0" smtClean="0"/>
              <a:t>epsilon (radius) </a:t>
            </a:r>
            <a:r>
              <a:rPr lang="en-US" dirty="0" smtClean="0"/>
              <a:t>and </a:t>
            </a:r>
            <a:r>
              <a:rPr lang="en-US" b="1" dirty="0" smtClean="0"/>
              <a:t>minimum points (number of neighbors to be a core point)</a:t>
            </a:r>
          </a:p>
          <a:p>
            <a:r>
              <a:rPr lang="en-US" dirty="0" smtClean="0"/>
              <a:t>Implementations in R and Python, many tutorials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17836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4" y="1165856"/>
            <a:ext cx="3259809" cy="302067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696829" y="2552648"/>
            <a:ext cx="1670050" cy="24708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661" t="4219" r="5829" b="1896"/>
          <a:stretch/>
        </p:blipFill>
        <p:spPr>
          <a:xfrm>
            <a:off x="5474116" y="1101748"/>
            <a:ext cx="3489961" cy="33178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80" y="4419600"/>
            <a:ext cx="54559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linkClick r:id="rId4"/>
              </a:rPr>
              <a:t>http://www.sthda.com/english/wiki/wiki.php?id_contents=7940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8558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Large Donor Disruption</a:t>
            </a:r>
          </a:p>
          <a:p>
            <a:r>
              <a:rPr lang="en-US" dirty="0" smtClean="0"/>
              <a:t>What is Unsupervised Learning</a:t>
            </a:r>
          </a:p>
          <a:p>
            <a:r>
              <a:rPr lang="en-US" dirty="0" smtClean="0"/>
              <a:t>Three Clustering Algorithms</a:t>
            </a:r>
          </a:p>
          <a:p>
            <a:r>
              <a:rPr lang="en-US" dirty="0" smtClean="0"/>
              <a:t>An Example from WFAA</a:t>
            </a:r>
          </a:p>
          <a:p>
            <a:r>
              <a:rPr lang="en-US" dirty="0" smtClean="0"/>
              <a:t>Wrapping Up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73081" y="833135"/>
            <a:ext cx="4770919" cy="40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2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Bonus: 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number of data features (columns) makes standard data exploration hard</a:t>
            </a:r>
          </a:p>
          <a:p>
            <a:r>
              <a:rPr lang="en-US" dirty="0" smtClean="0"/>
              <a:t>Redundancy or correlation between variables will affect machine learning algorithms</a:t>
            </a:r>
          </a:p>
          <a:p>
            <a:r>
              <a:rPr lang="en-US" dirty="0" smtClean="0"/>
              <a:t>Helpful for unstructured data (sparse feature space)</a:t>
            </a:r>
            <a:endParaRPr lang="en-US" dirty="0"/>
          </a:p>
          <a:p>
            <a:r>
              <a:rPr lang="en-US" dirty="0" smtClean="0"/>
              <a:t>Techniques</a:t>
            </a:r>
          </a:p>
          <a:p>
            <a:pPr lvl="1"/>
            <a:r>
              <a:rPr lang="en-US" dirty="0" smtClean="0"/>
              <a:t>Principal Component Analysis (“hello, world” of dimensionality reduction)</a:t>
            </a:r>
          </a:p>
          <a:p>
            <a:pPr lvl="1"/>
            <a:r>
              <a:rPr lang="en-US" dirty="0" smtClean="0"/>
              <a:t>t-SNE (more advanced algorithm, lots of cool examples on the web)</a:t>
            </a:r>
          </a:p>
          <a:p>
            <a:pPr lvl="1"/>
            <a:r>
              <a:rPr lang="en-US" dirty="0" smtClean="0"/>
              <a:t>LASSO (for regression tasks)</a:t>
            </a:r>
          </a:p>
          <a:p>
            <a:pPr lvl="1"/>
            <a:r>
              <a:rPr lang="en-US" dirty="0" smtClean="0"/>
              <a:t>By document word2vec summaries</a:t>
            </a:r>
          </a:p>
        </p:txBody>
      </p:sp>
    </p:spTree>
    <p:extLst>
      <p:ext uri="{BB962C8B-B14F-4D97-AF65-F5344CB8AC3E}">
        <p14:creationId xmlns:p14="http://schemas.microsoft.com/office/powerpoint/2010/main" val="353067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Analytics FAQ</a:t>
            </a:r>
          </a:p>
          <a:p>
            <a:pPr lvl="1"/>
            <a:r>
              <a:rPr lang="en-US" dirty="0" smtClean="0"/>
              <a:t>What other donors looks like X? Pathways?</a:t>
            </a:r>
          </a:p>
          <a:p>
            <a:r>
              <a:rPr lang="en-US" dirty="0" smtClean="0"/>
              <a:t>Exploratory analysis on trajectories for large donor society</a:t>
            </a:r>
          </a:p>
          <a:p>
            <a:r>
              <a:rPr lang="en-US" dirty="0" smtClean="0"/>
              <a:t>What else can we learn about these donors?</a:t>
            </a:r>
          </a:p>
          <a:p>
            <a:r>
              <a:rPr lang="en-US" dirty="0" smtClean="0"/>
              <a:t>Nothing to predict, what can we do?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2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Data/Methods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1,150 Households with at least $250K in new gifts and new </a:t>
            </a:r>
            <a:r>
              <a:rPr lang="en-US" sz="1800" dirty="0" smtClean="0"/>
              <a:t>pledges</a:t>
            </a:r>
          </a:p>
          <a:p>
            <a:pPr lvl="1"/>
            <a:r>
              <a:rPr lang="en-US" sz="1600" dirty="0" smtClean="0"/>
              <a:t>Giving </a:t>
            </a:r>
            <a:r>
              <a:rPr lang="en-US" sz="1600" dirty="0"/>
              <a:t>is adjusted for inflation (2016 </a:t>
            </a:r>
            <a:r>
              <a:rPr lang="en-US" sz="1600" dirty="0" smtClean="0"/>
              <a:t>$)</a:t>
            </a:r>
            <a:endParaRPr lang="en-US" sz="1600" dirty="0"/>
          </a:p>
          <a:p>
            <a:r>
              <a:rPr lang="en-US" sz="1800" dirty="0" smtClean="0"/>
              <a:t>At </a:t>
            </a:r>
            <a:r>
              <a:rPr lang="en-US" sz="1800" dirty="0"/>
              <a:t>least one member of household must have valid birth </a:t>
            </a:r>
            <a:r>
              <a:rPr lang="en-US" sz="1800" dirty="0" smtClean="0"/>
              <a:t>year</a:t>
            </a:r>
            <a:endParaRPr lang="en-US" sz="1800" dirty="0"/>
          </a:p>
          <a:p>
            <a:r>
              <a:rPr lang="en-US" sz="1800" dirty="0"/>
              <a:t>At least one member of household must be living, or if all members are deceased, at least one member must have valid death </a:t>
            </a:r>
            <a:r>
              <a:rPr lang="en-US" sz="1800" dirty="0" smtClean="0"/>
              <a:t>year</a:t>
            </a:r>
            <a:endParaRPr lang="en-US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Lifetime giving</a:t>
            </a:r>
          </a:p>
          <a:p>
            <a:pPr marL="0" indent="0">
              <a:buNone/>
            </a:pPr>
            <a:r>
              <a:rPr lang="en-US" sz="1200" dirty="0"/>
              <a:t>First gift amount</a:t>
            </a:r>
          </a:p>
          <a:p>
            <a:pPr marL="0" indent="0">
              <a:buNone/>
            </a:pPr>
            <a:r>
              <a:rPr lang="en-US" sz="1200" dirty="0"/>
              <a:t>Most recent gift amount</a:t>
            </a:r>
          </a:p>
          <a:p>
            <a:pPr marL="0" indent="0">
              <a:buNone/>
            </a:pPr>
            <a:r>
              <a:rPr lang="en-US" sz="1200" dirty="0"/>
              <a:t>Giving in first five years of giving career</a:t>
            </a:r>
          </a:p>
          <a:p>
            <a:pPr marL="0" indent="0">
              <a:buNone/>
            </a:pPr>
            <a:r>
              <a:rPr lang="en-US" sz="1200" dirty="0"/>
              <a:t>Giving in last five years of giving career</a:t>
            </a:r>
          </a:p>
          <a:p>
            <a:pPr marL="0" indent="0">
              <a:buNone/>
            </a:pPr>
            <a:r>
              <a:rPr lang="en-US" sz="1200" dirty="0"/>
              <a:t>Count </a:t>
            </a:r>
            <a:r>
              <a:rPr lang="en-US" sz="1200" dirty="0" smtClean="0"/>
              <a:t>gifts</a:t>
            </a:r>
          </a:p>
          <a:p>
            <a:pPr marL="0" indent="0">
              <a:buNone/>
            </a:pPr>
            <a:r>
              <a:rPr lang="en-US" sz="1200" dirty="0" smtClean="0"/>
              <a:t>Largest </a:t>
            </a:r>
            <a:r>
              <a:rPr lang="en-US" sz="1200" dirty="0"/>
              <a:t>gift</a:t>
            </a:r>
          </a:p>
          <a:p>
            <a:pPr marL="0" indent="0">
              <a:buNone/>
            </a:pPr>
            <a:r>
              <a:rPr lang="en-US" sz="1200" dirty="0"/>
              <a:t>Age at first gift</a:t>
            </a:r>
          </a:p>
          <a:p>
            <a:pPr marL="0" indent="0">
              <a:buNone/>
            </a:pPr>
            <a:r>
              <a:rPr lang="en-US" sz="1200" dirty="0"/>
              <a:t>Age at most recent gift</a:t>
            </a:r>
          </a:p>
          <a:p>
            <a:pPr marL="0" indent="0">
              <a:buNone/>
            </a:pPr>
            <a:r>
              <a:rPr lang="en-US" sz="1200" dirty="0"/>
              <a:t>Age at largest gift</a:t>
            </a:r>
          </a:p>
          <a:p>
            <a:pPr marL="0" indent="0">
              <a:buNone/>
            </a:pPr>
            <a:r>
              <a:rPr lang="en-US" sz="1200" dirty="0"/>
              <a:t>Age at passing $250K threshold</a:t>
            </a:r>
          </a:p>
          <a:p>
            <a:pPr marL="0" indent="0">
              <a:buNone/>
            </a:pPr>
            <a:r>
              <a:rPr lang="en-US" sz="1200" dirty="0"/>
              <a:t>Days between first gift and passing $250K threshold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548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3" y="777551"/>
            <a:ext cx="5983897" cy="41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781855"/>
            <a:ext cx="5977710" cy="415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targeted questions about each of the clusters</a:t>
            </a:r>
          </a:p>
          <a:p>
            <a:r>
              <a:rPr lang="en-US" dirty="0" smtClean="0"/>
              <a:t>Used output from </a:t>
            </a:r>
            <a:r>
              <a:rPr lang="en-US" dirty="0" err="1" smtClean="0">
                <a:latin typeface="Consolas" panose="020B0609020204030204" pitchFamily="49" charset="0"/>
              </a:rPr>
              <a:t>kmeans</a:t>
            </a:r>
            <a:r>
              <a:rPr lang="en-US" dirty="0" smtClean="0"/>
              <a:t> in R to generate paragraph summaries of each cluster</a:t>
            </a:r>
          </a:p>
          <a:p>
            <a:r>
              <a:rPr lang="en-US" dirty="0" smtClean="0"/>
              <a:t>Make development officers more efficient</a:t>
            </a:r>
          </a:p>
          <a:p>
            <a:r>
              <a:rPr lang="en-US" dirty="0" smtClean="0"/>
              <a:t>Can we generalize to the whole?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3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Large Donors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trends demonstrate increasing importance of largest donors</a:t>
            </a:r>
          </a:p>
          <a:p>
            <a:r>
              <a:rPr lang="en-US" dirty="0" smtClean="0"/>
              <a:t>We need to learn as much as we can about these donors</a:t>
            </a:r>
            <a:endParaRPr lang="en-US" dirty="0"/>
          </a:p>
          <a:p>
            <a:r>
              <a:rPr lang="en-US" dirty="0" smtClean="0"/>
              <a:t>Be creative in your data analysis</a:t>
            </a:r>
          </a:p>
          <a:p>
            <a:pPr lvl="1"/>
            <a:r>
              <a:rPr lang="en-US" dirty="0" smtClean="0"/>
              <a:t>Existing large donors will probably have the most complete data</a:t>
            </a:r>
          </a:p>
          <a:p>
            <a:pPr lvl="1"/>
            <a:r>
              <a:rPr lang="en-US" dirty="0" smtClean="0"/>
              <a:t>Investigate your own Pareto curve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4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Unsupervised learning gives us multiple methods of exploring this group of large donors</a:t>
            </a:r>
          </a:p>
          <a:p>
            <a:r>
              <a:rPr lang="en-US" dirty="0" smtClean="0"/>
              <a:t>Learning and implementing clustering and dimensionality reduction techniques has never been easier</a:t>
            </a:r>
          </a:p>
          <a:p>
            <a:r>
              <a:rPr lang="en-US" dirty="0" smtClean="0"/>
              <a:t>Most results will rely on interpretation, presenting an opportunity for involvement from stakeholders and business buy-in</a:t>
            </a:r>
          </a:p>
        </p:txBody>
      </p:sp>
    </p:spTree>
    <p:extLst>
      <p:ext uri="{BB962C8B-B14F-4D97-AF65-F5344CB8AC3E}">
        <p14:creationId xmlns:p14="http://schemas.microsoft.com/office/powerpoint/2010/main" val="17491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clustering analysis at WFAA has provided another way to look at large donors</a:t>
            </a:r>
            <a:endParaRPr lang="en-US" dirty="0"/>
          </a:p>
          <a:p>
            <a:r>
              <a:rPr lang="en-US" dirty="0" smtClean="0"/>
              <a:t>Most of the analysis time was spent pulling the data and interpreting the results</a:t>
            </a:r>
          </a:p>
          <a:p>
            <a:r>
              <a:rPr lang="en-US" dirty="0" smtClean="0"/>
              <a:t>Took time and effort to get some traction on the analysis</a:t>
            </a:r>
          </a:p>
          <a:p>
            <a:r>
              <a:rPr lang="en-US" dirty="0" smtClean="0"/>
              <a:t>Future plans to present findings to other groups, and develop more personalized strategies based on the clusters</a:t>
            </a:r>
          </a:p>
        </p:txBody>
      </p:sp>
    </p:spTree>
    <p:extLst>
      <p:ext uri="{BB962C8B-B14F-4D97-AF65-F5344CB8AC3E}">
        <p14:creationId xmlns:p14="http://schemas.microsoft.com/office/powerpoint/2010/main" val="55722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115956"/>
            <a:ext cx="8484432" cy="994172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Questions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3764280"/>
            <a:ext cx="8484432" cy="1188720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/>
              <a:t>Brad.Stieber@supportuw.org</a:t>
            </a:r>
            <a:r>
              <a:rPr lang="en-US" dirty="0"/>
              <a:t> </a:t>
            </a:r>
            <a:r>
              <a:rPr lang="en-US" sz="2800" dirty="0"/>
              <a:t>|</a:t>
            </a:r>
            <a:r>
              <a:rPr lang="en-US" dirty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10" y="1232748"/>
            <a:ext cx="4027780" cy="234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4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1115366"/>
            <a:ext cx="8484432" cy="3558817"/>
          </a:xfrm>
        </p:spPr>
        <p:txBody>
          <a:bodyPr/>
          <a:lstStyle/>
          <a:p>
            <a:r>
              <a:rPr lang="en-US" dirty="0" smtClean="0"/>
              <a:t>Data Scientist with experience in private finance, non-profit, and law enforcement</a:t>
            </a:r>
          </a:p>
          <a:p>
            <a:r>
              <a:rPr lang="en-US" dirty="0" smtClean="0"/>
              <a:t>Passionate about communicating quantitative information effectively</a:t>
            </a:r>
          </a:p>
          <a:p>
            <a:r>
              <a:rPr lang="en-US" dirty="0" smtClean="0"/>
              <a:t>Main tools are R, SQL, and Tableau</a:t>
            </a:r>
          </a:p>
          <a:p>
            <a:r>
              <a:rPr lang="en-US" dirty="0" smtClean="0"/>
              <a:t>Frequently quote Box, Tukey, and Wickham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4538" y="3029691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Condensed" panose="020B0606040200020203" pitchFamily="34" charset="0"/>
              </a:rPr>
              <a:t>Tidy datasets are all alike, but every messy dataset is messy in its own way</a:t>
            </a:r>
            <a:r>
              <a:rPr lang="en-US" sz="2000" dirty="0" smtClean="0">
                <a:latin typeface="Segoe Condensed" panose="020B0606040200020203" pitchFamily="34" charset="0"/>
              </a:rPr>
              <a:t>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Hadley Wickham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346" y="3029691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All models are wrong, but some are useful.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endParaRPr lang="en-US" sz="2000" dirty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George Box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964" y="3029691"/>
            <a:ext cx="2304037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The best thing about being a statistician is that you get to play in everyone’s backyard.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John Tukey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0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3869-359E-3B42-BC55-FED77675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6E71F-25D5-9643-B57A-5AE629695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dirty="0">
                <a:solidFill>
                  <a:srgbClr val="4F5054"/>
                </a:solidFill>
                <a:latin typeface="+mj-lt"/>
                <a:ea typeface="+mj-ea"/>
                <a:cs typeface="+mj-cs"/>
              </a:rPr>
              <a:t>Please complete your session evaluations in the mobile app.  </a:t>
            </a:r>
          </a:p>
        </p:txBody>
      </p:sp>
    </p:spTree>
    <p:extLst>
      <p:ext uri="{BB962C8B-B14F-4D97-AF65-F5344CB8AC3E}">
        <p14:creationId xmlns:p14="http://schemas.microsoft.com/office/powerpoint/2010/main" val="79449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WFAA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Official </a:t>
            </a:r>
            <a:r>
              <a:rPr lang="en-US" dirty="0"/>
              <a:t>fundraising and gift-receiving organization for the </a:t>
            </a:r>
            <a:r>
              <a:rPr lang="en-US" dirty="0" smtClean="0"/>
              <a:t>UW–Madison</a:t>
            </a:r>
            <a:endParaRPr lang="en-US" dirty="0"/>
          </a:p>
          <a:p>
            <a:r>
              <a:rPr lang="en-US" dirty="0" smtClean="0"/>
              <a:t>In the midst of a $3.2B campaign, ending in 2020</a:t>
            </a:r>
          </a:p>
          <a:p>
            <a:r>
              <a:rPr lang="en-US" dirty="0" smtClean="0"/>
              <a:t>Staff of 300: 70 development officers, 13 in Data Solutions Team (DW, BI, DA), 13 in Research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54721" y="1268016"/>
            <a:ext cx="3085083" cy="1966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56" y="3329294"/>
            <a:ext cx="1489014" cy="163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9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3469" y="1268014"/>
            <a:ext cx="4250529" cy="3364707"/>
          </a:xfrm>
        </p:spPr>
        <p:txBody>
          <a:bodyPr>
            <a:normAutofit/>
          </a:bodyPr>
          <a:lstStyle/>
          <a:p>
            <a:r>
              <a:rPr lang="en-US" dirty="0" smtClean="0"/>
              <a:t>Growing wealth inequality</a:t>
            </a:r>
          </a:p>
          <a:p>
            <a:r>
              <a:rPr lang="en-US" dirty="0" smtClean="0"/>
              <a:t>Deviation from 80/20</a:t>
            </a:r>
          </a:p>
          <a:p>
            <a:r>
              <a:rPr lang="en-US" dirty="0" smtClean="0"/>
              <a:t>Large gifts in the news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6928" y="1268015"/>
            <a:ext cx="4233904" cy="36553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Insights from Wealth-X’s </a:t>
            </a:r>
            <a:r>
              <a:rPr lang="en-US" sz="1600" i="1" dirty="0" smtClean="0"/>
              <a:t>World Ultra Wealth Report</a:t>
            </a:r>
            <a:r>
              <a:rPr lang="en-US" sz="1600" dirty="0" smtClean="0"/>
              <a:t> (2018):</a:t>
            </a:r>
          </a:p>
          <a:p>
            <a:pPr marL="342900" indent="-342900">
              <a:buAutoNum type="arabicPeriod"/>
            </a:pPr>
            <a:r>
              <a:rPr lang="en-US" sz="1600" b="1" i="1" dirty="0" smtClean="0"/>
              <a:t>Philanthropic </a:t>
            </a:r>
            <a:r>
              <a:rPr lang="en-US" sz="1600" b="1" i="1" dirty="0"/>
              <a:t>activity </a:t>
            </a:r>
            <a:r>
              <a:rPr lang="en-US" sz="1600" i="1" dirty="0"/>
              <a:t>is now </a:t>
            </a:r>
            <a:r>
              <a:rPr lang="en-US" sz="1600" i="1" dirty="0" smtClean="0"/>
              <a:t>one </a:t>
            </a:r>
            <a:r>
              <a:rPr lang="en-US" sz="1600" i="1" dirty="0"/>
              <a:t>of the </a:t>
            </a:r>
            <a:r>
              <a:rPr lang="en-US" sz="1600" b="1" i="1" dirty="0"/>
              <a:t>main interests of the </a:t>
            </a:r>
            <a:r>
              <a:rPr lang="en-US" sz="1600" b="1" i="1" dirty="0" smtClean="0"/>
              <a:t>ultra wealthy.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 </a:t>
            </a:r>
            <a:r>
              <a:rPr lang="en-US" sz="1600" b="1" i="1" dirty="0"/>
              <a:t>Giving Pledge</a:t>
            </a:r>
            <a:r>
              <a:rPr lang="en-US" sz="1600" i="1" dirty="0"/>
              <a:t> </a:t>
            </a:r>
            <a:r>
              <a:rPr lang="en-US" sz="1600" i="1" dirty="0" smtClean="0"/>
              <a:t>points </a:t>
            </a:r>
            <a:r>
              <a:rPr lang="en-US" sz="1600" i="1" dirty="0"/>
              <a:t>to an increasing </a:t>
            </a:r>
            <a:r>
              <a:rPr lang="en-US" sz="1600" i="1" dirty="0" smtClean="0"/>
              <a:t>awareness that the ultra wealthy</a:t>
            </a:r>
            <a:r>
              <a:rPr lang="en-US" sz="1600" b="1" i="1" dirty="0" smtClean="0"/>
              <a:t> need </a:t>
            </a:r>
            <a:r>
              <a:rPr lang="en-US" sz="1600" b="1" i="1" dirty="0"/>
              <a:t>to be seen to be giving something back to </a:t>
            </a:r>
            <a:r>
              <a:rPr lang="en-US" sz="1600" b="1" i="1" dirty="0" smtClean="0"/>
              <a:t>society</a:t>
            </a:r>
            <a:r>
              <a:rPr lang="en-US" sz="1600" i="1" dirty="0" smtClean="0"/>
              <a:t>. 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There is a </a:t>
            </a:r>
            <a:r>
              <a:rPr lang="en-US" sz="1600" b="1" i="1" dirty="0" smtClean="0"/>
              <a:t>growing </a:t>
            </a:r>
            <a:r>
              <a:rPr lang="en-US" sz="1600" b="1" i="1" dirty="0"/>
              <a:t>popularity of alternative methods of philanthropy</a:t>
            </a:r>
            <a:r>
              <a:rPr lang="en-US" sz="1600" i="1" dirty="0"/>
              <a:t>, such as </a:t>
            </a:r>
            <a:r>
              <a:rPr lang="en-US" sz="1600" b="1" i="1" dirty="0" smtClean="0"/>
              <a:t>donor-advised funds</a:t>
            </a:r>
            <a:r>
              <a:rPr lang="en-US" sz="1600" i="1" dirty="0" smtClean="0"/>
              <a:t> </a:t>
            </a:r>
            <a:r>
              <a:rPr lang="en-US" sz="1600" i="1" dirty="0"/>
              <a:t>and </a:t>
            </a:r>
            <a:r>
              <a:rPr lang="en-US" sz="1600" b="1" i="1" dirty="0"/>
              <a:t>impact investment vehicles</a:t>
            </a:r>
            <a:r>
              <a:rPr lang="en-US" sz="1600" i="1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943" y="2710579"/>
            <a:ext cx="2407246" cy="10332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8" y="3210613"/>
            <a:ext cx="2092421" cy="11773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890" y="3902697"/>
            <a:ext cx="2407296" cy="730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989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Trend in Wealth and Income Inequality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271" y="861172"/>
            <a:ext cx="6083457" cy="405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6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IRS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29784" y="1268016"/>
            <a:ext cx="3423682" cy="3364707"/>
          </a:xfrm>
        </p:spPr>
        <p:txBody>
          <a:bodyPr/>
          <a:lstStyle/>
          <a:p>
            <a:r>
              <a:rPr lang="en-US" dirty="0" smtClean="0"/>
              <a:t>Tax return data is available by ZIP</a:t>
            </a:r>
          </a:p>
          <a:p>
            <a:pPr lvl="1"/>
            <a:r>
              <a:rPr lang="en-US" dirty="0" smtClean="0"/>
              <a:t>Aside: useful in ML</a:t>
            </a:r>
          </a:p>
          <a:p>
            <a:r>
              <a:rPr lang="en-US" dirty="0" smtClean="0"/>
              <a:t>How does the 80/20 “rule” hold up using charitable contributions on tax returns?</a:t>
            </a:r>
          </a:p>
          <a:p>
            <a:r>
              <a:rPr lang="en-US" dirty="0" smtClean="0"/>
              <a:t>What does this tell us about large donors?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67559" y="1163216"/>
            <a:ext cx="4997338" cy="37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5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59993"/>
            <a:ext cx="8484432" cy="994172"/>
          </a:xfrm>
        </p:spPr>
        <p:txBody>
          <a:bodyPr anchor="t"/>
          <a:lstStyle/>
          <a:p>
            <a:r>
              <a:rPr lang="en-US" dirty="0" smtClean="0"/>
              <a:t>Large Donor Disruption – WFAA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00656" y="1085038"/>
            <a:ext cx="2044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WFAA giving deviates from Pareto 80/20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Trending toward larger deviation</a:t>
            </a:r>
            <a:endParaRPr lang="en-US" sz="2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784" y="771331"/>
            <a:ext cx="6613744" cy="41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Opinions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donors have always been important, but their importance is increasing</a:t>
            </a:r>
          </a:p>
          <a:p>
            <a:pPr lvl="1"/>
            <a:r>
              <a:rPr lang="en-US" dirty="0" smtClean="0"/>
              <a:t>Also evident in HRC 2016 campaign contributions</a:t>
            </a:r>
          </a:p>
          <a:p>
            <a:r>
              <a:rPr lang="en-US" dirty="0" smtClean="0"/>
              <a:t>Most organizations will have good data on these donors, but might lack ways of analyzing it</a:t>
            </a:r>
          </a:p>
          <a:p>
            <a:pPr lvl="1"/>
            <a:r>
              <a:rPr lang="en-US" dirty="0" smtClean="0"/>
              <a:t>What’s the dependent variable?</a:t>
            </a:r>
          </a:p>
          <a:p>
            <a:r>
              <a:rPr lang="en-US" dirty="0" smtClean="0"/>
              <a:t>What you learn about large donors today will help you tomorrow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7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S 2018 PPT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A_248433-18_DAS_PPT" id="{4079B0FE-1DAC-FE43-82EA-13E846F73A8B}" vid="{77CFB9E6-B0C4-EA41-B16E-56E02C3215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DAS 2018 PPT Template</Template>
  <TotalTime>1015</TotalTime>
  <Words>1545</Words>
  <Application>Microsoft Office PowerPoint</Application>
  <PresentationFormat>On-screen Show (16:9)</PresentationFormat>
  <Paragraphs>305</Paragraphs>
  <Slides>30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Consolas</vt:lpstr>
      <vt:lpstr>Segoe Condensed</vt:lpstr>
      <vt:lpstr>Segoe UI</vt:lpstr>
      <vt:lpstr>Segoe UI Semibold</vt:lpstr>
      <vt:lpstr>DAS 2018 PPT Template</vt:lpstr>
      <vt:lpstr>Generating Insights from Clustering Large Donors</vt:lpstr>
      <vt:lpstr>About this Talk</vt:lpstr>
      <vt:lpstr>About Me</vt:lpstr>
      <vt:lpstr>About WFAA</vt:lpstr>
      <vt:lpstr>Large Donor Disruption – Overview </vt:lpstr>
      <vt:lpstr>Trend in Wealth and Income Inequality</vt:lpstr>
      <vt:lpstr>Large Donor Disruption – IRS Data</vt:lpstr>
      <vt:lpstr>Large Donor Disruption – WFAA Data</vt:lpstr>
      <vt:lpstr>Large Donor Disruption – Opinions</vt:lpstr>
      <vt:lpstr>What we did at WFAA</vt:lpstr>
      <vt:lpstr>Unsupervised Learning</vt:lpstr>
      <vt:lpstr>Using UL: Right and Wrong Times</vt:lpstr>
      <vt:lpstr>Three UL Techniques You Should Know </vt:lpstr>
      <vt:lpstr>K-Means</vt:lpstr>
      <vt:lpstr>K-Means Example</vt:lpstr>
      <vt:lpstr>Hierarchical Clustering</vt:lpstr>
      <vt:lpstr>Hierarchical Clustering Example</vt:lpstr>
      <vt:lpstr>DBSCAN</vt:lpstr>
      <vt:lpstr>DBSCAN Example</vt:lpstr>
      <vt:lpstr>Bonus: Dimensionality Reduction</vt:lpstr>
      <vt:lpstr>Example from WFAA – Setup</vt:lpstr>
      <vt:lpstr>Example from WFAA – Data/Methods</vt:lpstr>
      <vt:lpstr>Example from WFAA – Results</vt:lpstr>
      <vt:lpstr>Example from WFAA – Results</vt:lpstr>
      <vt:lpstr>Example from WFAA – Implementation</vt:lpstr>
      <vt:lpstr>Wrapping Up – Large Donors</vt:lpstr>
      <vt:lpstr>Wrapping Up – UL</vt:lpstr>
      <vt:lpstr>Wrapping Up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Fisher, Krysten</dc:creator>
  <cp:lastModifiedBy>Brad Stieber</cp:lastModifiedBy>
  <cp:revision>273</cp:revision>
  <dcterms:created xsi:type="dcterms:W3CDTF">2018-04-11T13:46:40Z</dcterms:created>
  <dcterms:modified xsi:type="dcterms:W3CDTF">2019-05-24T21:17:23Z</dcterms:modified>
</cp:coreProperties>
</file>